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9/7/2023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smtClean="0"/>
              <a:t>Disinfection and sterilization</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521009" y="409053"/>
            <a:ext cx="8983603" cy="1547934"/>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a:t>
            </a:r>
            <a:r>
              <a:rPr lang="en" b="1" dirty="0" smtClean="0"/>
              <a:t>- Introduction to clinical </a:t>
            </a:r>
            <a:r>
              <a:rPr lang="en" b="1" dirty="0" smtClean="0"/>
              <a:t>practice</a:t>
            </a:r>
            <a:endParaRPr lang="sr-Cyrl-RS"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Sterilization</a:t>
            </a:r>
            <a:endParaRPr lang="sr-Latn-RS" b="1" dirty="0"/>
          </a:p>
        </p:txBody>
      </p:sp>
      <p:sp>
        <p:nvSpPr>
          <p:cNvPr id="3" name="Content Placeholder 2"/>
          <p:cNvSpPr>
            <a:spLocks noGrp="1"/>
          </p:cNvSpPr>
          <p:nvPr>
            <p:ph idx="1"/>
          </p:nvPr>
        </p:nvSpPr>
        <p:spPr/>
        <p:txBody>
          <a:bodyPr>
            <a:normAutofit/>
          </a:bodyPr>
          <a:lstStyle/>
          <a:p>
            <a:r>
              <a:rPr lang="en" dirty="0" smtClean="0"/>
              <a:t>A procedure that </a:t>
            </a:r>
            <a:r>
              <a:rPr lang="en" b="1" dirty="0" smtClean="0"/>
              <a:t>completely destroys all organisms and their spores </a:t>
            </a:r>
            <a:r>
              <a:rPr lang="en" dirty="0" smtClean="0"/>
              <a:t>from objects, materials and instruments</a:t>
            </a:r>
          </a:p>
          <a:p>
            <a:r>
              <a:rPr lang="en" b="1" dirty="0" smtClean="0"/>
              <a:t>methods </a:t>
            </a:r>
            <a:r>
              <a:rPr lang="en" dirty="0" smtClean="0"/>
              <a:t>:</a:t>
            </a:r>
          </a:p>
          <a:p>
            <a:pPr lvl="1"/>
            <a:r>
              <a:rPr lang="en" dirty="0" smtClean="0"/>
              <a:t>1. moist heat sterilization</a:t>
            </a:r>
          </a:p>
          <a:p>
            <a:pPr lvl="1"/>
            <a:r>
              <a:rPr lang="en" dirty="0" smtClean="0"/>
              <a:t>2. sterilization by dry heat</a:t>
            </a:r>
          </a:p>
          <a:p>
            <a:pPr lvl="1"/>
            <a:r>
              <a:rPr lang="en" dirty="0" smtClean="0"/>
              <a:t>3. sterilization by chemical means and the action of ultraviolet rays</a:t>
            </a:r>
          </a:p>
          <a:p>
            <a:pPr lvl="1"/>
            <a:r>
              <a:rPr lang="en" dirty="0" smtClean="0"/>
              <a:t>4. modern sterilization methods</a:t>
            </a:r>
          </a:p>
        </p:txBody>
      </p:sp>
    </p:spTree>
    <p:extLst>
      <p:ext uri="{BB962C8B-B14F-4D97-AF65-F5344CB8AC3E}">
        <p14:creationId xmlns:p14="http://schemas.microsoft.com/office/powerpoint/2010/main" val="339255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Moist heat sterilization</a:t>
            </a:r>
            <a:endParaRPr lang="sr-Latn-RS" b="1" dirty="0"/>
          </a:p>
        </p:txBody>
      </p:sp>
      <p:sp>
        <p:nvSpPr>
          <p:cNvPr id="3" name="Content Placeholder 2"/>
          <p:cNvSpPr>
            <a:spLocks noGrp="1"/>
          </p:cNvSpPr>
          <p:nvPr>
            <p:ph idx="1"/>
          </p:nvPr>
        </p:nvSpPr>
        <p:spPr/>
        <p:txBody>
          <a:bodyPr>
            <a:normAutofit/>
          </a:bodyPr>
          <a:lstStyle/>
          <a:p>
            <a:r>
              <a:rPr lang="en" dirty="0" smtClean="0"/>
              <a:t>Sterilization by cooking</a:t>
            </a:r>
          </a:p>
          <a:p>
            <a:pPr lvl="1"/>
            <a:r>
              <a:rPr lang="en" dirty="0" smtClean="0"/>
              <a:t>The material to be sterilized is placed in a metal box, poured with distilled water that boils for 30 minutes</a:t>
            </a:r>
          </a:p>
          <a:p>
            <a:pPr lvl="1"/>
            <a:r>
              <a:rPr lang="en" dirty="0" smtClean="0"/>
              <a:t>Today, this method of sterilization is used only in extraordinary circumstances (war, natural disasters, earthquakes).</a:t>
            </a:r>
          </a:p>
          <a:p>
            <a:r>
              <a:rPr lang="en" dirty="0"/>
              <a:t>Sterilization </a:t>
            </a:r>
            <a:r>
              <a:rPr lang="en" dirty="0" smtClean="0"/>
              <a:t>in an autoclave</a:t>
            </a:r>
          </a:p>
          <a:p>
            <a:pPr lvl="1"/>
            <a:r>
              <a:rPr lang="en" dirty="0" smtClean="0"/>
              <a:t>Using superheated, saturated steam under pressure</a:t>
            </a:r>
          </a:p>
          <a:p>
            <a:pPr lvl="1"/>
            <a:r>
              <a:rPr lang="en" dirty="0" smtClean="0"/>
              <a:t>The autoclave has double boilers, the material for sterilization is placed in the inner one, and distilled water to a certain level is placed in the outer one</a:t>
            </a:r>
          </a:p>
        </p:txBody>
      </p:sp>
      <p:pic>
        <p:nvPicPr>
          <p:cNvPr id="7170" name="Picture 2" descr="Резултат слика за autokla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87" y="4805941"/>
            <a:ext cx="28575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40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Dry heat sterilization</a:t>
            </a:r>
            <a:endParaRPr lang="sr-Latn-RS" b="1" dirty="0"/>
          </a:p>
        </p:txBody>
      </p:sp>
      <p:sp>
        <p:nvSpPr>
          <p:cNvPr id="3" name="Content Placeholder 2"/>
          <p:cNvSpPr>
            <a:spLocks noGrp="1"/>
          </p:cNvSpPr>
          <p:nvPr>
            <p:ph idx="1"/>
          </p:nvPr>
        </p:nvSpPr>
        <p:spPr/>
        <p:txBody>
          <a:bodyPr>
            <a:normAutofit/>
          </a:bodyPr>
          <a:lstStyle/>
          <a:p>
            <a:r>
              <a:rPr lang="en" dirty="0" smtClean="0"/>
              <a:t>It is performed in a sterilizer in which the instruments are exposed to the action of hot air at a certain temperature (180°C) and for a certain time (80 min).</a:t>
            </a:r>
          </a:p>
          <a:p>
            <a:r>
              <a:rPr lang="en" dirty="0" smtClean="0"/>
              <a:t>The sterilizer box has two shells, an outer one made of sheet metal and an inner one made of aluminum, on which there are partitions for placing instruments and other items for sterilization.</a:t>
            </a:r>
          </a:p>
          <a:p>
            <a:r>
              <a:rPr lang="en" dirty="0" smtClean="0"/>
              <a:t>It is used for metal instruments, glass syringes and porcelain objects</a:t>
            </a:r>
          </a:p>
        </p:txBody>
      </p:sp>
      <p:pic>
        <p:nvPicPr>
          <p:cNvPr id="8194"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8288" y="4510158"/>
            <a:ext cx="3623372" cy="217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86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Modern methods of sterilization</a:t>
            </a:r>
            <a:endParaRPr lang="sr-Latn-RS" b="1" dirty="0"/>
          </a:p>
        </p:txBody>
      </p:sp>
      <p:sp>
        <p:nvSpPr>
          <p:cNvPr id="3" name="Content Placeholder 2"/>
          <p:cNvSpPr>
            <a:spLocks noGrp="1"/>
          </p:cNvSpPr>
          <p:nvPr>
            <p:ph idx="1"/>
          </p:nvPr>
        </p:nvSpPr>
        <p:spPr/>
        <p:txBody>
          <a:bodyPr>
            <a:normAutofit/>
          </a:bodyPr>
          <a:lstStyle/>
          <a:p>
            <a:r>
              <a:rPr lang="en" dirty="0" smtClean="0"/>
              <a:t>Sterilization by chemical means</a:t>
            </a:r>
          </a:p>
          <a:p>
            <a:r>
              <a:rPr lang="en" dirty="0" smtClean="0"/>
              <a:t>Sterilization by ultraviolet rays - air in operating rooms</a:t>
            </a:r>
          </a:p>
          <a:p>
            <a:r>
              <a:rPr lang="en" dirty="0" smtClean="0"/>
              <a:t>Express autoclave - for rapid sterilization of medical instruments, textile materials and rubber objects with dry saturated steam</a:t>
            </a:r>
          </a:p>
          <a:p>
            <a:r>
              <a:rPr lang="en" dirty="0" smtClean="0"/>
              <a:t>Automatic steam sterilizer - performs sterilization with dry saturated steam under pressure</a:t>
            </a:r>
          </a:p>
        </p:txBody>
      </p:sp>
      <p:pic>
        <p:nvPicPr>
          <p:cNvPr id="9218"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5732" y="4911986"/>
            <a:ext cx="2371725" cy="155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8679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Modern methods of sterilization</a:t>
            </a:r>
            <a:endParaRPr lang="sr-Latn-RS" b="1" dirty="0"/>
          </a:p>
        </p:txBody>
      </p:sp>
      <p:sp>
        <p:nvSpPr>
          <p:cNvPr id="3" name="Content Placeholder 2"/>
          <p:cNvSpPr>
            <a:spLocks noGrp="1"/>
          </p:cNvSpPr>
          <p:nvPr>
            <p:ph idx="1"/>
          </p:nvPr>
        </p:nvSpPr>
        <p:spPr/>
        <p:txBody>
          <a:bodyPr>
            <a:normAutofit/>
          </a:bodyPr>
          <a:lstStyle/>
          <a:p>
            <a:r>
              <a:rPr lang="en" dirty="0" smtClean="0"/>
              <a:t>Dry sterilizer with accelerated cooling - hot air sterilization</a:t>
            </a:r>
          </a:p>
          <a:p>
            <a:r>
              <a:rPr lang="en" dirty="0" smtClean="0"/>
              <a:t>Sterilization using ultrasound - in the food and pharmaceutical industry, less often for medical purposes</a:t>
            </a:r>
          </a:p>
          <a:p>
            <a:r>
              <a:rPr lang="en" dirty="0" smtClean="0"/>
              <a:t>Sterilization using ionizing radiation</a:t>
            </a:r>
          </a:p>
          <a:p>
            <a:r>
              <a:rPr lang="en" dirty="0" smtClean="0"/>
              <a:t>Sterilization with ethylene oxide - cold sterilization for items made of plastic, rubber, leather, </a:t>
            </a:r>
            <a:r>
              <a:rPr lang="en" dirty="0" smtClean="0"/>
              <a:t>device</a:t>
            </a:r>
            <a:r>
              <a:rPr lang="sr-Latn-RS" dirty="0" smtClean="0"/>
              <a:t>s</a:t>
            </a:r>
            <a:r>
              <a:rPr lang="en" dirty="0" smtClean="0"/>
              <a:t>, </a:t>
            </a:r>
            <a:r>
              <a:rPr lang="en" dirty="0" smtClean="0"/>
              <a:t>tubes and parts of devices for endotracheal intubation</a:t>
            </a:r>
          </a:p>
        </p:txBody>
      </p:sp>
    </p:spTree>
    <p:extLst>
      <p:ext uri="{BB962C8B-B14F-4D97-AF65-F5344CB8AC3E}">
        <p14:creationId xmlns:p14="http://schemas.microsoft.com/office/powerpoint/2010/main" val="1268452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Types and application of antiseptics</a:t>
            </a:r>
            <a:endParaRPr lang="sr-Latn-RS" b="1" dirty="0"/>
          </a:p>
        </p:txBody>
      </p:sp>
      <p:sp>
        <p:nvSpPr>
          <p:cNvPr id="3" name="Content Placeholder 2"/>
          <p:cNvSpPr>
            <a:spLocks noGrp="1"/>
          </p:cNvSpPr>
          <p:nvPr>
            <p:ph idx="1"/>
          </p:nvPr>
        </p:nvSpPr>
        <p:spPr/>
        <p:txBody>
          <a:bodyPr>
            <a:normAutofit fontScale="85000" lnSpcReduction="20000"/>
          </a:bodyPr>
          <a:lstStyle/>
          <a:p>
            <a:r>
              <a:rPr lang="en" b="1" dirty="0" smtClean="0"/>
              <a:t>Antiseptics and disinfectants </a:t>
            </a:r>
            <a:r>
              <a:rPr lang="en" dirty="0" smtClean="0"/>
              <a:t>represent the same compounds, which are called differently depending on the concentration</a:t>
            </a:r>
          </a:p>
          <a:p>
            <a:r>
              <a:rPr lang="en" dirty="0" smtClean="0"/>
              <a:t>They represent substances that remove bacteria from the skin or objects - if they are in lower concentrations, then they are antiseptics (bacteriostatics), if they are in higher concentrations, then they are disinfectants (bactericides).</a:t>
            </a:r>
          </a:p>
          <a:p>
            <a:pPr lvl="1"/>
            <a:r>
              <a:rPr lang="en" b="1" dirty="0" smtClean="0"/>
              <a:t>Hydrogen peroxide </a:t>
            </a:r>
            <a:r>
              <a:rPr lang="en" dirty="0" smtClean="0"/>
              <a:t>- in the form of a 3% solution for skin disinfection and wound cleaning</a:t>
            </a:r>
          </a:p>
          <a:p>
            <a:pPr lvl="1"/>
            <a:r>
              <a:rPr lang="en" b="1" dirty="0" smtClean="0"/>
              <a:t>Boric acid </a:t>
            </a:r>
            <a:r>
              <a:rPr lang="en" dirty="0" smtClean="0"/>
              <a:t>- in the form of a 2% or 3% solution, for poultices in case of ulcers, erysipelas, burns</a:t>
            </a:r>
          </a:p>
          <a:p>
            <a:pPr lvl="1"/>
            <a:r>
              <a:rPr lang="en" b="1" dirty="0" smtClean="0"/>
              <a:t>Potassium permanganate </a:t>
            </a:r>
            <a:r>
              <a:rPr lang="en" dirty="0" smtClean="0"/>
              <a:t>- in the form of a 1% solution, for surface disinfection of the skin</a:t>
            </a:r>
          </a:p>
          <a:p>
            <a:pPr lvl="1"/>
            <a:r>
              <a:rPr lang="en" b="1" dirty="0" smtClean="0"/>
              <a:t>Alcohol </a:t>
            </a:r>
            <a:r>
              <a:rPr lang="en" dirty="0" smtClean="0"/>
              <a:t>- 70% ethanol alcohol, as an antiseptic</a:t>
            </a:r>
          </a:p>
          <a:p>
            <a:pPr lvl="1"/>
            <a:r>
              <a:rPr lang="en" b="1" dirty="0" smtClean="0"/>
              <a:t>Iodine </a:t>
            </a:r>
            <a:r>
              <a:rPr lang="en" dirty="0" smtClean="0"/>
              <a:t>- aqueous or alcoholic solution of iodine, as antiseptics for skin, mucous membranes or wounds</a:t>
            </a:r>
          </a:p>
          <a:p>
            <a:pPr lvl="1"/>
            <a:r>
              <a:rPr lang="en" b="1" dirty="0" smtClean="0"/>
              <a:t>Chlorhexidine </a:t>
            </a:r>
            <a:r>
              <a:rPr lang="en" dirty="0" smtClean="0"/>
              <a:t>- non-toxic antiseptic, for cleaning the skin and mucous membranes, hygiene of the oral cavity, cleaning surgical equipment, hands before operations, skin wounds...</a:t>
            </a:r>
          </a:p>
          <a:p>
            <a:pPr lvl="1"/>
            <a:r>
              <a:rPr lang="en" b="1" dirty="0" smtClean="0"/>
              <a:t>Resorcinol </a:t>
            </a:r>
            <a:r>
              <a:rPr lang="en" dirty="0" smtClean="0"/>
              <a:t>- phenolic antiseptic, used in dermatovenerology</a:t>
            </a:r>
          </a:p>
        </p:txBody>
      </p:sp>
    </p:spTree>
    <p:extLst>
      <p:ext uri="{BB962C8B-B14F-4D97-AF65-F5344CB8AC3E}">
        <p14:creationId xmlns:p14="http://schemas.microsoft.com/office/powerpoint/2010/main" val="2744149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Technique and methods of disinfection</a:t>
            </a:r>
            <a:endParaRPr lang="sr-Latn-RS" b="1" dirty="0"/>
          </a:p>
        </p:txBody>
      </p:sp>
      <p:sp>
        <p:nvSpPr>
          <p:cNvPr id="3" name="Content Placeholder 2"/>
          <p:cNvSpPr>
            <a:spLocks noGrp="1"/>
          </p:cNvSpPr>
          <p:nvPr>
            <p:ph idx="1"/>
          </p:nvPr>
        </p:nvSpPr>
        <p:spPr/>
        <p:txBody>
          <a:bodyPr>
            <a:normAutofit/>
          </a:bodyPr>
          <a:lstStyle/>
          <a:p>
            <a:r>
              <a:rPr lang="en" dirty="0" smtClean="0"/>
              <a:t>Disinfection represents the destruction of those microorganisms to which a disinfectant has been applied in a certain concentration, exposure time and environmental conditions</a:t>
            </a:r>
          </a:p>
          <a:p>
            <a:r>
              <a:rPr lang="en" dirty="0" smtClean="0"/>
              <a:t>The purpose of disinfection is the targeted reduction of the number of unwanted microorganisms by chemical or physical procedures so that they are not able to cause an infection under the given circumstances.</a:t>
            </a:r>
          </a:p>
          <a:p>
            <a:pPr marL="457200" lvl="1" indent="0">
              <a:buNone/>
            </a:pPr>
            <a:endParaRPr lang="sr-Cyrl-RS" dirty="0" smtClean="0"/>
          </a:p>
        </p:txBody>
      </p:sp>
    </p:spTree>
    <p:extLst>
      <p:ext uri="{BB962C8B-B14F-4D97-AF65-F5344CB8AC3E}">
        <p14:creationId xmlns:p14="http://schemas.microsoft.com/office/powerpoint/2010/main" val="1251232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Technique and methods of disinfection</a:t>
            </a:r>
            <a:endParaRPr lang="sr-Latn-RS" b="1" dirty="0"/>
          </a:p>
        </p:txBody>
      </p:sp>
      <p:sp>
        <p:nvSpPr>
          <p:cNvPr id="3" name="Content Placeholder 2"/>
          <p:cNvSpPr>
            <a:spLocks noGrp="1"/>
          </p:cNvSpPr>
          <p:nvPr>
            <p:ph idx="1"/>
          </p:nvPr>
        </p:nvSpPr>
        <p:spPr/>
        <p:txBody>
          <a:bodyPr>
            <a:normAutofit/>
          </a:bodyPr>
          <a:lstStyle/>
          <a:p>
            <a:r>
              <a:rPr lang="en" dirty="0" smtClean="0"/>
              <a:t>The main routes of infection are:</a:t>
            </a:r>
          </a:p>
          <a:p>
            <a:pPr lvl="1"/>
            <a:r>
              <a:rPr lang="en" dirty="0" smtClean="0"/>
              <a:t>Aerogenic</a:t>
            </a:r>
          </a:p>
          <a:p>
            <a:pPr lvl="1"/>
            <a:r>
              <a:rPr lang="en" dirty="0" smtClean="0"/>
              <a:t>Alimentary</a:t>
            </a:r>
          </a:p>
          <a:p>
            <a:pPr lvl="1"/>
            <a:r>
              <a:rPr lang="en" dirty="0" smtClean="0"/>
              <a:t>Contact</a:t>
            </a:r>
          </a:p>
          <a:p>
            <a:pPr lvl="1"/>
            <a:r>
              <a:rPr lang="en" dirty="0" smtClean="0"/>
              <a:t>Transmissive</a:t>
            </a:r>
          </a:p>
          <a:p>
            <a:r>
              <a:rPr lang="en" dirty="0" smtClean="0"/>
              <a:t>Pathogenic germs most often enter the body through:</a:t>
            </a:r>
          </a:p>
          <a:p>
            <a:pPr lvl="1"/>
            <a:r>
              <a:rPr lang="en" dirty="0" smtClean="0"/>
              <a:t>Respiratory organs</a:t>
            </a:r>
          </a:p>
          <a:p>
            <a:pPr lvl="1"/>
            <a:r>
              <a:rPr lang="en" dirty="0" smtClean="0"/>
              <a:t>Digestive organs</a:t>
            </a:r>
          </a:p>
          <a:p>
            <a:pPr lvl="1"/>
            <a:r>
              <a:rPr lang="en" dirty="0" smtClean="0"/>
              <a:t>Mucous membranes and damaged skin</a:t>
            </a:r>
          </a:p>
          <a:p>
            <a:pPr marL="457200" lvl="1" indent="0">
              <a:buNone/>
            </a:pPr>
            <a:endParaRPr lang="sr-Cyrl-RS" dirty="0" smtClean="0"/>
          </a:p>
        </p:txBody>
      </p:sp>
      <p:pic>
        <p:nvPicPr>
          <p:cNvPr id="1026" name="Picture 2" descr="Резултат слика за bacter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2283" y="4509079"/>
            <a:ext cx="3311873" cy="2207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370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Physical disinfection procedures</a:t>
            </a:r>
            <a:endParaRPr lang="sr-Latn-RS" b="1" dirty="0"/>
          </a:p>
        </p:txBody>
      </p:sp>
      <p:sp>
        <p:nvSpPr>
          <p:cNvPr id="3" name="Content Placeholder 2"/>
          <p:cNvSpPr>
            <a:spLocks noGrp="1"/>
          </p:cNvSpPr>
          <p:nvPr>
            <p:ph idx="1"/>
          </p:nvPr>
        </p:nvSpPr>
        <p:spPr/>
        <p:txBody>
          <a:bodyPr>
            <a:normAutofit/>
          </a:bodyPr>
          <a:lstStyle/>
          <a:p>
            <a:r>
              <a:rPr lang="en" dirty="0" smtClean="0"/>
              <a:t>Effect of heat</a:t>
            </a:r>
          </a:p>
          <a:p>
            <a:r>
              <a:rPr lang="en" dirty="0" smtClean="0"/>
              <a:t>Effect of hot water - washing dishes and laundry at 100°C</a:t>
            </a:r>
          </a:p>
          <a:p>
            <a:r>
              <a:rPr lang="en" dirty="0" smtClean="0"/>
              <a:t>Cooking</a:t>
            </a:r>
          </a:p>
          <a:p>
            <a:r>
              <a:rPr lang="en" dirty="0" smtClean="0"/>
              <a:t>Pasteurization – inactivation of vegetative forms of bacteria and fungi</a:t>
            </a:r>
          </a:p>
          <a:p>
            <a:r>
              <a:rPr lang="en" dirty="0" smtClean="0"/>
              <a:t>Steam disinfection</a:t>
            </a:r>
          </a:p>
          <a:p>
            <a:r>
              <a:rPr lang="en" dirty="0" smtClean="0"/>
              <a:t>Incineration – in special furnaces</a:t>
            </a:r>
          </a:p>
          <a:p>
            <a:r>
              <a:rPr lang="en" dirty="0" smtClean="0"/>
              <a:t>Annealing – for simple metal instruments</a:t>
            </a:r>
          </a:p>
          <a:p>
            <a:r>
              <a:rPr lang="en" dirty="0" smtClean="0"/>
              <a:t>Crossing with flames</a:t>
            </a:r>
          </a:p>
          <a:p>
            <a:r>
              <a:rPr lang="en" dirty="0" smtClean="0"/>
              <a:t>Ultraviolet radiation</a:t>
            </a:r>
          </a:p>
        </p:txBody>
      </p:sp>
    </p:spTree>
    <p:extLst>
      <p:ext uri="{BB962C8B-B14F-4D97-AF65-F5344CB8AC3E}">
        <p14:creationId xmlns:p14="http://schemas.microsoft.com/office/powerpoint/2010/main" val="1856438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Chemical disinfection</a:t>
            </a:r>
            <a:endParaRPr lang="sr-Latn-RS" b="1" dirty="0"/>
          </a:p>
        </p:txBody>
      </p:sp>
      <p:sp>
        <p:nvSpPr>
          <p:cNvPr id="3" name="Content Placeholder 2"/>
          <p:cNvSpPr>
            <a:spLocks noGrp="1"/>
          </p:cNvSpPr>
          <p:nvPr>
            <p:ph idx="1"/>
          </p:nvPr>
        </p:nvSpPr>
        <p:spPr/>
        <p:txBody>
          <a:bodyPr>
            <a:normAutofit lnSpcReduction="10000"/>
          </a:bodyPr>
          <a:lstStyle/>
          <a:p>
            <a:r>
              <a:rPr lang="en" dirty="0" smtClean="0"/>
              <a:t>Agents for chemical disinfection work by removing water (dehydration), absorption, precipitation of proteins, changing the acidity of the environment and chemical reactions.</a:t>
            </a:r>
          </a:p>
          <a:p>
            <a:pPr lvl="1"/>
            <a:r>
              <a:rPr lang="en" b="1" dirty="0" smtClean="0"/>
              <a:t>1.</a:t>
            </a:r>
            <a:r>
              <a:rPr lang="en" dirty="0" smtClean="0"/>
              <a:t> </a:t>
            </a:r>
            <a:r>
              <a:rPr lang="en" b="1" dirty="0" smtClean="0"/>
              <a:t>alcohols </a:t>
            </a:r>
            <a:r>
              <a:rPr lang="en" dirty="0" smtClean="0"/>
              <a:t>- ethyl alcohol 70-80% and isopropyl alcohol 50-60%, for hand skin disinfection</a:t>
            </a:r>
          </a:p>
          <a:p>
            <a:pPr lvl="1"/>
            <a:r>
              <a:rPr lang="en" b="1" dirty="0" smtClean="0"/>
              <a:t>2.</a:t>
            </a:r>
            <a:r>
              <a:rPr lang="en" dirty="0" smtClean="0"/>
              <a:t> </a:t>
            </a:r>
            <a:r>
              <a:rPr lang="en" b="1" dirty="0" smtClean="0"/>
              <a:t>iodine </a:t>
            </a:r>
            <a:r>
              <a:rPr lang="en" dirty="0" smtClean="0"/>
              <a:t>- elemental iodine in an alcoholic solution (iodine tincture), for disinfecting dirty wounds and elemental iodine bound to an organic polymer - a disinfectant for mucous membranes and rinsing body cavities</a:t>
            </a:r>
          </a:p>
          <a:p>
            <a:pPr lvl="1"/>
            <a:r>
              <a:rPr lang="en" b="1" dirty="0" smtClean="0"/>
              <a:t>3. potassium permanganate </a:t>
            </a:r>
            <a:r>
              <a:rPr lang="en" dirty="0" smtClean="0"/>
              <a:t>– oxidizing agent for rinsing</a:t>
            </a:r>
          </a:p>
          <a:p>
            <a:pPr lvl="1"/>
            <a:r>
              <a:rPr lang="en" b="1" dirty="0" smtClean="0"/>
              <a:t>4. halogen elements </a:t>
            </a:r>
            <a:r>
              <a:rPr lang="en" dirty="0" smtClean="0"/>
              <a:t>- hypochlorites, chlorinated lime, milk of lime, organic chloramines</a:t>
            </a:r>
          </a:p>
          <a:p>
            <a:pPr lvl="1"/>
            <a:r>
              <a:rPr lang="en" b="1" dirty="0" smtClean="0"/>
              <a:t>5. organic compounds of mercury </a:t>
            </a:r>
            <a:r>
              <a:rPr lang="en" dirty="0" smtClean="0"/>
              <a:t>- phenyl mercury perborate, bacteriostatic for disinfecting wounds and mucous membranes, as well as for rinsing cavities</a:t>
            </a:r>
          </a:p>
          <a:p>
            <a:endParaRPr lang="sr-Cyrl-RS" dirty="0" smtClean="0"/>
          </a:p>
        </p:txBody>
      </p:sp>
      <p:pic>
        <p:nvPicPr>
          <p:cNvPr id="5122" name="Picture 2" descr="Резултат слика за iod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212" y="2871911"/>
            <a:ext cx="2301000" cy="230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28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Personal protection of medical workers</a:t>
            </a:r>
            <a:endParaRPr lang="sr-Latn-RS" b="1" dirty="0"/>
          </a:p>
        </p:txBody>
      </p:sp>
      <p:sp>
        <p:nvSpPr>
          <p:cNvPr id="3" name="Content Placeholder 2"/>
          <p:cNvSpPr>
            <a:spLocks noGrp="1"/>
          </p:cNvSpPr>
          <p:nvPr>
            <p:ph idx="1"/>
          </p:nvPr>
        </p:nvSpPr>
        <p:spPr/>
        <p:txBody>
          <a:bodyPr>
            <a:normAutofit/>
          </a:bodyPr>
          <a:lstStyle/>
          <a:p>
            <a:r>
              <a:rPr lang="en" dirty="0" smtClean="0"/>
              <a:t>Work clothes and shoes</a:t>
            </a:r>
          </a:p>
          <a:p>
            <a:r>
              <a:rPr lang="en" dirty="0" smtClean="0"/>
              <a:t>Protective masks</a:t>
            </a:r>
          </a:p>
          <a:p>
            <a:r>
              <a:rPr lang="en" dirty="0" smtClean="0"/>
              <a:t>In the operating room and protective caps</a:t>
            </a:r>
          </a:p>
          <a:p>
            <a:r>
              <a:rPr lang="en" dirty="0" smtClean="0"/>
              <a:t>Protective gloves</a:t>
            </a:r>
          </a:p>
          <a:p>
            <a:r>
              <a:rPr lang="en" dirty="0" smtClean="0"/>
              <a:t>Regular hand washing with warm water and soap</a:t>
            </a:r>
          </a:p>
        </p:txBody>
      </p:sp>
      <p:pic>
        <p:nvPicPr>
          <p:cNvPr id="2050" name="Picture 2" descr="Резултат слика за disinf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391" y="4320359"/>
            <a:ext cx="5854165" cy="2330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139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Disinfection of hospital premises</a:t>
            </a:r>
            <a:endParaRPr lang="sr-Latn-RS" b="1" dirty="0"/>
          </a:p>
        </p:txBody>
      </p:sp>
      <p:sp>
        <p:nvSpPr>
          <p:cNvPr id="3" name="Content Placeholder 2"/>
          <p:cNvSpPr>
            <a:spLocks noGrp="1"/>
          </p:cNvSpPr>
          <p:nvPr>
            <p:ph idx="1"/>
          </p:nvPr>
        </p:nvSpPr>
        <p:spPr/>
        <p:txBody>
          <a:bodyPr>
            <a:normAutofit/>
          </a:bodyPr>
          <a:lstStyle/>
          <a:p>
            <a:r>
              <a:rPr lang="en" dirty="0" smtClean="0"/>
              <a:t>Regular washing and cleaning</a:t>
            </a:r>
          </a:p>
          <a:p>
            <a:r>
              <a:rPr lang="en" dirty="0" smtClean="0"/>
              <a:t>Ventilation of rooms</a:t>
            </a:r>
          </a:p>
          <a:p>
            <a:r>
              <a:rPr lang="en" dirty="0" smtClean="0"/>
              <a:t>Wiping surfaces with disinfectants</a:t>
            </a:r>
          </a:p>
          <a:p>
            <a:r>
              <a:rPr lang="en" dirty="0" smtClean="0"/>
              <a:t>Application of UV lamps for 12 to 18 hours for full disinfection of the premises</a:t>
            </a:r>
          </a:p>
          <a:p>
            <a:r>
              <a:rPr lang="en" dirty="0" smtClean="0"/>
              <a:t>Restriction of entry to unauthorized persons in rooms reserved for medical and support staff</a:t>
            </a:r>
          </a:p>
          <a:p>
            <a:r>
              <a:rPr lang="en" dirty="0" smtClean="0"/>
              <a:t>Regular health checks of medical and support staff</a:t>
            </a:r>
          </a:p>
          <a:p>
            <a:endParaRPr lang="sr-Cyrl-RS" dirty="0" smtClean="0"/>
          </a:p>
        </p:txBody>
      </p:sp>
      <p:pic>
        <p:nvPicPr>
          <p:cNvPr id="3074" name="Picture 2" descr="Резултат слика за disinf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991" y="5252055"/>
            <a:ext cx="3423273" cy="1456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277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Disinfection of patient excreta</a:t>
            </a:r>
            <a:endParaRPr lang="sr-Latn-RS" b="1" dirty="0"/>
          </a:p>
        </p:txBody>
      </p:sp>
      <p:sp>
        <p:nvSpPr>
          <p:cNvPr id="3" name="Content Placeholder 2"/>
          <p:cNvSpPr>
            <a:spLocks noGrp="1"/>
          </p:cNvSpPr>
          <p:nvPr>
            <p:ph idx="1"/>
          </p:nvPr>
        </p:nvSpPr>
        <p:spPr/>
        <p:txBody>
          <a:bodyPr>
            <a:normAutofit/>
          </a:bodyPr>
          <a:lstStyle/>
          <a:p>
            <a:r>
              <a:rPr lang="en" dirty="0" smtClean="0"/>
              <a:t>Sputum</a:t>
            </a:r>
          </a:p>
          <a:p>
            <a:r>
              <a:rPr lang="en" dirty="0" smtClean="0"/>
              <a:t>Feces</a:t>
            </a:r>
          </a:p>
          <a:p>
            <a:r>
              <a:rPr lang="sr-Latn-RS" dirty="0" smtClean="0"/>
              <a:t>Vomited</a:t>
            </a:r>
            <a:r>
              <a:rPr lang="en" dirty="0" smtClean="0"/>
              <a:t> </a:t>
            </a:r>
            <a:r>
              <a:rPr lang="en" dirty="0" smtClean="0"/>
              <a:t>content</a:t>
            </a:r>
          </a:p>
          <a:p>
            <a:r>
              <a:rPr lang="sr-Latn-RS" dirty="0" smtClean="0"/>
              <a:t>Urinals</a:t>
            </a:r>
            <a:endParaRPr lang="en" dirty="0" smtClean="0"/>
          </a:p>
          <a:p>
            <a:r>
              <a:rPr lang="sr-Latn-RS" dirty="0" smtClean="0"/>
              <a:t>Stool collection pans</a:t>
            </a:r>
            <a:endParaRPr lang="en" dirty="0" smtClean="0"/>
          </a:p>
          <a:p>
            <a:r>
              <a:rPr lang="en" dirty="0" smtClean="0"/>
              <a:t>Glassware and other dishes</a:t>
            </a:r>
          </a:p>
        </p:txBody>
      </p:sp>
      <p:pic>
        <p:nvPicPr>
          <p:cNvPr id="4098"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6270" y="4551600"/>
            <a:ext cx="285750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648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Disinfection of instruments</a:t>
            </a:r>
            <a:endParaRPr lang="sr-Latn-RS" b="1" dirty="0"/>
          </a:p>
        </p:txBody>
      </p:sp>
      <p:sp>
        <p:nvSpPr>
          <p:cNvPr id="3" name="Content Placeholder 2"/>
          <p:cNvSpPr>
            <a:spLocks noGrp="1"/>
          </p:cNvSpPr>
          <p:nvPr>
            <p:ph idx="1"/>
          </p:nvPr>
        </p:nvSpPr>
        <p:spPr/>
        <p:txBody>
          <a:bodyPr>
            <a:normAutofit/>
          </a:bodyPr>
          <a:lstStyle/>
          <a:p>
            <a:r>
              <a:rPr lang="en" dirty="0" smtClean="0"/>
              <a:t>In medical practice, the rule applies - first disinfect, and then </a:t>
            </a:r>
            <a:r>
              <a:rPr lang="sr-Latn-RS" dirty="0" smtClean="0"/>
              <a:t>wash</a:t>
            </a:r>
            <a:r>
              <a:rPr lang="en" dirty="0" smtClean="0"/>
              <a:t> </a:t>
            </a:r>
            <a:r>
              <a:rPr lang="en" dirty="0" smtClean="0"/>
              <a:t>the instruments that are in repeated use</a:t>
            </a:r>
          </a:p>
        </p:txBody>
      </p:sp>
      <p:pic>
        <p:nvPicPr>
          <p:cNvPr id="6146" name="Picture 2" descr="Резултат слика за medical instrumen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7260" y="3136645"/>
            <a:ext cx="4992137" cy="3325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82783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2601</TotalTime>
  <Words>935</Words>
  <Application>Microsoft Office PowerPoint</Application>
  <PresentationFormat>Widescreen</PresentationFormat>
  <Paragraphs>95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 3</vt:lpstr>
      <vt:lpstr>Wisp</vt:lpstr>
      <vt:lpstr>Disinfection and sterilization</vt:lpstr>
      <vt:lpstr>Technique and methods of disinfection</vt:lpstr>
      <vt:lpstr>Technique and methods of disinfection</vt:lpstr>
      <vt:lpstr>Physical disinfection procedures</vt:lpstr>
      <vt:lpstr>Chemical disinfection</vt:lpstr>
      <vt:lpstr>Personal protection of medical workers</vt:lpstr>
      <vt:lpstr>Disinfection of hospital premises</vt:lpstr>
      <vt:lpstr>Disinfection of patient excreta</vt:lpstr>
      <vt:lpstr>Disinfection of instruments</vt:lpstr>
      <vt:lpstr>Sterilization</vt:lpstr>
      <vt:lpstr>Moist heat sterilization</vt:lpstr>
      <vt:lpstr>Dry heat sterilization</vt:lpstr>
      <vt:lpstr>Modern methods of sterilization</vt:lpstr>
      <vt:lpstr>Modern methods of sterilization</vt:lpstr>
      <vt:lpstr>Types and application of antiseptics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90</cp:revision>
  <dcterms:created xsi:type="dcterms:W3CDTF">2020-01-18T11:45:50Z</dcterms:created>
  <dcterms:modified xsi:type="dcterms:W3CDTF">2023-09-06T22:30:04Z</dcterms:modified>
</cp:coreProperties>
</file>